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465" r:id="rId3"/>
    <p:sldId id="314" r:id="rId4"/>
    <p:sldId id="392" r:id="rId5"/>
    <p:sldId id="393" r:id="rId6"/>
    <p:sldId id="394" r:id="rId7"/>
    <p:sldId id="395" r:id="rId8"/>
    <p:sldId id="396" r:id="rId9"/>
    <p:sldId id="401" r:id="rId10"/>
    <p:sldId id="398" r:id="rId11"/>
    <p:sldId id="400" r:id="rId12"/>
    <p:sldId id="453" r:id="rId13"/>
    <p:sldId id="454" r:id="rId14"/>
    <p:sldId id="459" r:id="rId15"/>
    <p:sldId id="455" r:id="rId16"/>
    <p:sldId id="456" r:id="rId17"/>
    <p:sldId id="457" r:id="rId18"/>
    <p:sldId id="458" r:id="rId19"/>
    <p:sldId id="460" r:id="rId20"/>
    <p:sldId id="461" r:id="rId21"/>
    <p:sldId id="462" r:id="rId22"/>
    <p:sldId id="463" r:id="rId23"/>
    <p:sldId id="464" r:id="rId2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65850-4B60-42E6-A9BA-C2B68CF54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B2358-5B31-4C5C-BAC7-F35BAC1A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AC393-6F2F-45CE-A016-995544FE2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BA689-DCEF-4383-A176-CC285270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1E0E-C74F-400E-94F2-8FED2B05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4057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30BA-42EB-402E-BD41-8F69A84A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638D1-B144-4847-8FF7-C5BFBA5D4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AE92A-13BF-444F-8D0F-B88B74E9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DDFF6-FF58-42DB-86AD-AD765244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1DB9C-024B-4F16-95FD-92F4FD92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00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7C04BE-F240-4734-AC70-9EC137DEB4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38108-60B8-4734-BE53-313008060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C6F00-C7B7-4882-B5D9-9E43647A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86EA8-ABE3-49F1-83CA-BD549838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2FE4B-6205-4BC6-8D78-CB6DE515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633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F101-2C4B-4B53-BC1E-E13F5251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5E3D4-07F0-451F-98EA-C330B6637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FE41B-7471-4F3A-A06D-5D6899770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31260-7204-40DD-975C-3FA6D8D7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4617E-2FD6-4538-93F4-B2C13CD3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937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3A54-1C5F-4DC0-97E1-89A350AD9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ED9EE-FFB0-477E-AA35-E4007EFDF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D56E8-D4B1-4D18-BB12-54BF6DDD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DD88B-5EB4-45F4-816D-E83ECF74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66876-A9D1-45A8-9424-A741F22F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407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6ED6-05DB-4DCE-910D-A38BF0DF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2E2B-6A26-498D-8656-30D81B4C8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C88BD-E112-402D-852C-A534C5EEF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70C7D-A587-4A5C-ACDD-8067F594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C936C-9D5F-4224-A5BC-72F72986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7AF28-EE5D-4382-8605-A68763CE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859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B583-541B-4E03-96E4-402C8EBC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5938F-0B5D-4A15-85B7-610074DA1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7BE07-554F-4D36-A3AC-1E690AF0B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CDAB0-36DD-4B57-AE6B-C707D99F9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675DE-CD92-4E31-97CB-AAE38A445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5843D-A02F-46BC-8EFF-C2FDB520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277BE-B368-4CE6-AE82-F2FAEEC6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AE9DFB-9335-486D-B860-4DDCED1F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4992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02C61-14FA-44D7-99A4-3E6922C3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DEC33-5F63-4F20-8B66-B374B502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D9A71-3C0E-41DD-ABDA-BA25C6379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72FA9-3FE2-413E-B5DB-57DBCECB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924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5A2E1-392D-4F6A-BECC-49B485DC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3FCC7-B7F1-4FDD-A67B-E9FBFB45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4E256-CFBD-48DF-B73F-F07F8AB3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19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9A75-E11F-4012-A5B0-0020FE8F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1012D-AB88-4234-AE17-94D1D5C0D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DDBD-C5F8-4129-9E43-390679F5D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AF5F5-6B3B-413A-A6EF-E3A44966A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A9D93-E9EC-4D3F-A8A7-D01A3B75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55273-ADB2-4B8F-8403-B805AB68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973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23B0-C270-4A67-84BB-D40E12A2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AED6F7-55BF-40C8-AB0E-8F88A63F7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EAA0B-C00C-4C1D-A05A-E46544CDC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B66F6-C1A4-4862-929D-C0CEBF6D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BBBD4-DCFD-4D59-B8C1-89BFE21B7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5DA98-18B7-439E-B29B-375E59C0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479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54EA3-DDA3-48C2-A78E-C11E6553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4E6BE-D0F8-462D-9199-9E3EBFC4D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69EDB-7293-4C12-AB3F-BCF5B54D2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59E17-A8C9-49ED-AB42-13A455F3D1FD}" type="datetimeFigureOut">
              <a:rPr lang="th-TH" smtClean="0"/>
              <a:t>19/10/68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233C-0DAA-4965-9954-D092BC3B5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2BBC1-8BB6-4B16-8921-BF4F403A4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D86AA-3A2F-4077-9992-91B32B04EE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73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80572A-A3E3-AC03-4A5D-38508611CD7D}"/>
              </a:ext>
            </a:extLst>
          </p:cNvPr>
          <p:cNvSpPr/>
          <p:nvPr/>
        </p:nvSpPr>
        <p:spPr>
          <a:xfrm>
            <a:off x="786649" y="3515085"/>
            <a:ext cx="1073723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13800" b="1" dirty="0">
                <a:ln w="12700">
                  <a:solidFill>
                    <a:srgbClr val="6600CC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การคีย์เวลาทำงาน</a:t>
            </a:r>
            <a:endParaRPr lang="en-US" sz="13800" b="1" dirty="0">
              <a:ln w="12700">
                <a:solidFill>
                  <a:srgbClr val="6600CC"/>
                </a:solidFill>
                <a:prstDash val="solid"/>
              </a:ln>
              <a:solidFill>
                <a:srgbClr val="7030A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28257-C72C-4A72-962A-F5D6F1F4896A}"/>
              </a:ext>
            </a:extLst>
          </p:cNvPr>
          <p:cNvSpPr txBox="1"/>
          <p:nvPr/>
        </p:nvSpPr>
        <p:spPr>
          <a:xfrm>
            <a:off x="152400" y="1126924"/>
            <a:ext cx="118956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8000" u="none" strike="noStrike" dirty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JOB-10</a:t>
            </a:r>
            <a:r>
              <a:rPr lang="en-US" sz="8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 </a:t>
            </a:r>
            <a:r>
              <a:rPr lang="en-US" sz="8000" u="none" strike="noStrike" dirty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Time and Expense</a:t>
            </a:r>
            <a:endParaRPr lang="en-US" sz="8000" b="0" i="0" u="none" strike="noStrike" dirty="0">
              <a:solidFill>
                <a:srgbClr val="000000"/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4206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4469" b="16510"/>
          <a:stretch/>
        </p:blipFill>
        <p:spPr>
          <a:xfrm>
            <a:off x="369964" y="549529"/>
            <a:ext cx="7871382" cy="56410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3297" y="3111062"/>
            <a:ext cx="1555531" cy="346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8544910" y="2849452"/>
            <a:ext cx="28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ใส่จำนวนงานที่เราทำได้</a:t>
            </a:r>
          </a:p>
        </p:txBody>
      </p:sp>
    </p:spTree>
    <p:extLst>
      <p:ext uri="{BB962C8B-B14F-4D97-AF65-F5344CB8AC3E}">
        <p14:creationId xmlns:p14="http://schemas.microsoft.com/office/powerpoint/2010/main" val="285039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3925"/>
          <a:stretch/>
        </p:blipFill>
        <p:spPr>
          <a:xfrm>
            <a:off x="365758" y="379880"/>
            <a:ext cx="11263257" cy="5453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340" y="5219054"/>
            <a:ext cx="248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9966FF"/>
                </a:solidFill>
              </a:rPr>
              <a:t>กด </a:t>
            </a:r>
            <a:r>
              <a:rPr lang="en-US" dirty="0">
                <a:solidFill>
                  <a:srgbClr val="9966FF"/>
                </a:solidFill>
              </a:rPr>
              <a:t>submit</a:t>
            </a:r>
            <a:endParaRPr lang="th-TH" dirty="0">
              <a:solidFill>
                <a:srgbClr val="9966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23090" y="3941379"/>
            <a:ext cx="3026979" cy="3888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4162097" y="5938345"/>
            <a:ext cx="7250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คีย์เวลาทำงานของ </a:t>
            </a:r>
            <a:r>
              <a:rPr lang="en-US" dirty="0"/>
              <a:t>Job  </a:t>
            </a:r>
            <a:r>
              <a:rPr lang="th-TH" dirty="0"/>
              <a:t>เริ่มและเสร็จกี่โมง  เสร็จแล้วกด </a:t>
            </a:r>
            <a:r>
              <a:rPr lang="en-US" dirty="0"/>
              <a:t>Submit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5023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04DDA-5972-423E-A6D6-01E2AD7761FE}"/>
              </a:ext>
            </a:extLst>
          </p:cNvPr>
          <p:cNvSpPr txBox="1"/>
          <p:nvPr/>
        </p:nvSpPr>
        <p:spPr>
          <a:xfrm>
            <a:off x="160866" y="168414"/>
            <a:ext cx="408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กรณีที่ใช้การ </a:t>
            </a: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DMT</a:t>
            </a:r>
            <a:endParaRPr lang="th-TH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 Box 18" hidden="1">
            <a:extLst>
              <a:ext uri="{FF2B5EF4-FFF2-40B4-BE49-F238E27FC236}">
                <a16:creationId xmlns:a16="http://schemas.microsoft.com/office/drawing/2014/main" id="{F1130992-FFEA-E9C5-DA59-34F04A77B6BC}"/>
              </a:ext>
            </a:extLst>
          </p:cNvPr>
          <p:cNvSpPr txBox="1">
            <a:spLocks noSelect="1" noChangeArrowheads="1"/>
          </p:cNvSpPr>
          <p:nvPr/>
        </p:nvSpPr>
        <p:spPr bwMode="auto">
          <a:xfrm>
            <a:off x="838200" y="2574925"/>
            <a:ext cx="7620000" cy="7620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15FC45-F58D-4E8F-8AE1-46091200502D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2150533"/>
          <a:ext cx="11997268" cy="3910180"/>
        </p:xfrm>
        <a:graphic>
          <a:graphicData uri="http://schemas.openxmlformats.org/drawingml/2006/table">
            <a:tbl>
              <a:tblPr/>
              <a:tblGrid>
                <a:gridCol w="601713">
                  <a:extLst>
                    <a:ext uri="{9D8B030D-6E8A-4147-A177-3AD203B41FA5}">
                      <a16:colId xmlns:a16="http://schemas.microsoft.com/office/drawing/2014/main" val="1098039015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907018140"/>
                    </a:ext>
                  </a:extLst>
                </a:gridCol>
                <a:gridCol w="690490">
                  <a:extLst>
                    <a:ext uri="{9D8B030D-6E8A-4147-A177-3AD203B41FA5}">
                      <a16:colId xmlns:a16="http://schemas.microsoft.com/office/drawing/2014/main" val="3574058774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3926425165"/>
                    </a:ext>
                  </a:extLst>
                </a:gridCol>
                <a:gridCol w="495673">
                  <a:extLst>
                    <a:ext uri="{9D8B030D-6E8A-4147-A177-3AD203B41FA5}">
                      <a16:colId xmlns:a16="http://schemas.microsoft.com/office/drawing/2014/main" val="53423482"/>
                    </a:ext>
                  </a:extLst>
                </a:gridCol>
                <a:gridCol w="483343">
                  <a:extLst>
                    <a:ext uri="{9D8B030D-6E8A-4147-A177-3AD203B41FA5}">
                      <a16:colId xmlns:a16="http://schemas.microsoft.com/office/drawing/2014/main" val="2033027075"/>
                    </a:ext>
                  </a:extLst>
                </a:gridCol>
                <a:gridCol w="482331">
                  <a:extLst>
                    <a:ext uri="{9D8B030D-6E8A-4147-A177-3AD203B41FA5}">
                      <a16:colId xmlns:a16="http://schemas.microsoft.com/office/drawing/2014/main" val="66656062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945118430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968653279"/>
                    </a:ext>
                  </a:extLst>
                </a:gridCol>
                <a:gridCol w="643466">
                  <a:extLst>
                    <a:ext uri="{9D8B030D-6E8A-4147-A177-3AD203B41FA5}">
                      <a16:colId xmlns:a16="http://schemas.microsoft.com/office/drawing/2014/main" val="2954309851"/>
                    </a:ext>
                  </a:extLst>
                </a:gridCol>
                <a:gridCol w="593943">
                  <a:extLst>
                    <a:ext uri="{9D8B030D-6E8A-4147-A177-3AD203B41FA5}">
                      <a16:colId xmlns:a16="http://schemas.microsoft.com/office/drawing/2014/main" val="3039739111"/>
                    </a:ext>
                  </a:extLst>
                </a:gridCol>
                <a:gridCol w="562257">
                  <a:extLst>
                    <a:ext uri="{9D8B030D-6E8A-4147-A177-3AD203B41FA5}">
                      <a16:colId xmlns:a16="http://schemas.microsoft.com/office/drawing/2014/main" val="3592981190"/>
                    </a:ext>
                  </a:extLst>
                </a:gridCol>
                <a:gridCol w="584451">
                  <a:extLst>
                    <a:ext uri="{9D8B030D-6E8A-4147-A177-3AD203B41FA5}">
                      <a16:colId xmlns:a16="http://schemas.microsoft.com/office/drawing/2014/main" val="4259692156"/>
                    </a:ext>
                  </a:extLst>
                </a:gridCol>
                <a:gridCol w="596149">
                  <a:extLst>
                    <a:ext uri="{9D8B030D-6E8A-4147-A177-3AD203B41FA5}">
                      <a16:colId xmlns:a16="http://schemas.microsoft.com/office/drawing/2014/main" val="2082434133"/>
                    </a:ext>
                  </a:extLst>
                </a:gridCol>
                <a:gridCol w="538228">
                  <a:extLst>
                    <a:ext uri="{9D8B030D-6E8A-4147-A177-3AD203B41FA5}">
                      <a16:colId xmlns:a16="http://schemas.microsoft.com/office/drawing/2014/main" val="2365913841"/>
                    </a:ext>
                  </a:extLst>
                </a:gridCol>
                <a:gridCol w="641170">
                  <a:extLst>
                    <a:ext uri="{9D8B030D-6E8A-4147-A177-3AD203B41FA5}">
                      <a16:colId xmlns:a16="http://schemas.microsoft.com/office/drawing/2014/main" val="2048485345"/>
                    </a:ext>
                  </a:extLst>
                </a:gridCol>
                <a:gridCol w="651035">
                  <a:extLst>
                    <a:ext uri="{9D8B030D-6E8A-4147-A177-3AD203B41FA5}">
                      <a16:colId xmlns:a16="http://schemas.microsoft.com/office/drawing/2014/main" val="2832414869"/>
                    </a:ext>
                  </a:extLst>
                </a:gridCol>
                <a:gridCol w="650301">
                  <a:extLst>
                    <a:ext uri="{9D8B030D-6E8A-4147-A177-3AD203B41FA5}">
                      <a16:colId xmlns:a16="http://schemas.microsoft.com/office/drawing/2014/main" val="5825999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21288223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2894690481"/>
                    </a:ext>
                  </a:extLst>
                </a:gridCol>
              </a:tblGrid>
              <a:tr h="458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EmployeeNum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ClockInDate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PayrollDate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LaborHedSeq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LaborDtl#LaborDtlSeq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ClockOutTime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LaborDtl#JobNum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LaborDtl#OprSeq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LaborDtl#BurdenHrs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LaborDtl#ScrapReasonCode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LaborDtl#ResourceGrpID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Submit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039724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P2206447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313403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P2205874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17486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857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P2207983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0849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702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P2208602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40355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P2290764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23612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61638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59136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5781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0842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898201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P2208757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31649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6243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7601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5784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P2209830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76245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P2291216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77479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P2205984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61162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P2203112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169660"/>
                  </a:ext>
                </a:extLst>
              </a:tr>
            </a:tbl>
          </a:graphicData>
        </a:graphic>
      </p:graphicFrame>
      <p:sp>
        <p:nvSpPr>
          <p:cNvPr id="6" name="Text Box 18" hidden="1">
            <a:extLst>
              <a:ext uri="{FF2B5EF4-FFF2-40B4-BE49-F238E27FC236}">
                <a16:creationId xmlns:a16="http://schemas.microsoft.com/office/drawing/2014/main" id="{F1130992-FFEA-E9C5-DA59-34F04A77B6BC}"/>
              </a:ext>
            </a:extLst>
          </p:cNvPr>
          <p:cNvSpPr txBox="1">
            <a:spLocks noSelect="1" noChangeArrowheads="1"/>
          </p:cNvSpPr>
          <p:nvPr/>
        </p:nvSpPr>
        <p:spPr bwMode="auto">
          <a:xfrm>
            <a:off x="838200" y="2597150"/>
            <a:ext cx="7620000" cy="7620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FC79D-7BEC-4DC6-898A-2EAFAFB73002}"/>
              </a:ext>
            </a:extLst>
          </p:cNvPr>
          <p:cNvSpPr txBox="1"/>
          <p:nvPr/>
        </p:nvSpPr>
        <p:spPr>
          <a:xfrm>
            <a:off x="677333" y="1312333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พนักงานในไลน์การผลิตคีย์ข้อมูลลงในไฟล์ </a:t>
            </a:r>
            <a:r>
              <a:rPr lang="en-US" dirty="0"/>
              <a:t>Excel  </a:t>
            </a:r>
            <a:r>
              <a:rPr lang="th-TH" dirty="0"/>
              <a:t>ตามตารางด้านล่าง</a:t>
            </a:r>
          </a:p>
        </p:txBody>
      </p:sp>
    </p:spTree>
    <p:extLst>
      <p:ext uri="{BB962C8B-B14F-4D97-AF65-F5344CB8AC3E}">
        <p14:creationId xmlns:p14="http://schemas.microsoft.com/office/powerpoint/2010/main" val="1692304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0328C3-B0DD-435E-A9E5-0824FD42862F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2150533"/>
          <a:ext cx="11997268" cy="3910180"/>
        </p:xfrm>
        <a:graphic>
          <a:graphicData uri="http://schemas.openxmlformats.org/drawingml/2006/table">
            <a:tbl>
              <a:tblPr/>
              <a:tblGrid>
                <a:gridCol w="601713">
                  <a:extLst>
                    <a:ext uri="{9D8B030D-6E8A-4147-A177-3AD203B41FA5}">
                      <a16:colId xmlns:a16="http://schemas.microsoft.com/office/drawing/2014/main" val="1098039015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907018140"/>
                    </a:ext>
                  </a:extLst>
                </a:gridCol>
                <a:gridCol w="690490">
                  <a:extLst>
                    <a:ext uri="{9D8B030D-6E8A-4147-A177-3AD203B41FA5}">
                      <a16:colId xmlns:a16="http://schemas.microsoft.com/office/drawing/2014/main" val="3574058774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3926425165"/>
                    </a:ext>
                  </a:extLst>
                </a:gridCol>
                <a:gridCol w="495673">
                  <a:extLst>
                    <a:ext uri="{9D8B030D-6E8A-4147-A177-3AD203B41FA5}">
                      <a16:colId xmlns:a16="http://schemas.microsoft.com/office/drawing/2014/main" val="53423482"/>
                    </a:ext>
                  </a:extLst>
                </a:gridCol>
                <a:gridCol w="483343">
                  <a:extLst>
                    <a:ext uri="{9D8B030D-6E8A-4147-A177-3AD203B41FA5}">
                      <a16:colId xmlns:a16="http://schemas.microsoft.com/office/drawing/2014/main" val="2033027075"/>
                    </a:ext>
                  </a:extLst>
                </a:gridCol>
                <a:gridCol w="482331">
                  <a:extLst>
                    <a:ext uri="{9D8B030D-6E8A-4147-A177-3AD203B41FA5}">
                      <a16:colId xmlns:a16="http://schemas.microsoft.com/office/drawing/2014/main" val="66656062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945118430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968653279"/>
                    </a:ext>
                  </a:extLst>
                </a:gridCol>
                <a:gridCol w="643466">
                  <a:extLst>
                    <a:ext uri="{9D8B030D-6E8A-4147-A177-3AD203B41FA5}">
                      <a16:colId xmlns:a16="http://schemas.microsoft.com/office/drawing/2014/main" val="2954309851"/>
                    </a:ext>
                  </a:extLst>
                </a:gridCol>
                <a:gridCol w="593943">
                  <a:extLst>
                    <a:ext uri="{9D8B030D-6E8A-4147-A177-3AD203B41FA5}">
                      <a16:colId xmlns:a16="http://schemas.microsoft.com/office/drawing/2014/main" val="3039739111"/>
                    </a:ext>
                  </a:extLst>
                </a:gridCol>
                <a:gridCol w="562257">
                  <a:extLst>
                    <a:ext uri="{9D8B030D-6E8A-4147-A177-3AD203B41FA5}">
                      <a16:colId xmlns:a16="http://schemas.microsoft.com/office/drawing/2014/main" val="3592981190"/>
                    </a:ext>
                  </a:extLst>
                </a:gridCol>
                <a:gridCol w="584451">
                  <a:extLst>
                    <a:ext uri="{9D8B030D-6E8A-4147-A177-3AD203B41FA5}">
                      <a16:colId xmlns:a16="http://schemas.microsoft.com/office/drawing/2014/main" val="4259692156"/>
                    </a:ext>
                  </a:extLst>
                </a:gridCol>
                <a:gridCol w="596149">
                  <a:extLst>
                    <a:ext uri="{9D8B030D-6E8A-4147-A177-3AD203B41FA5}">
                      <a16:colId xmlns:a16="http://schemas.microsoft.com/office/drawing/2014/main" val="2082434133"/>
                    </a:ext>
                  </a:extLst>
                </a:gridCol>
                <a:gridCol w="538228">
                  <a:extLst>
                    <a:ext uri="{9D8B030D-6E8A-4147-A177-3AD203B41FA5}">
                      <a16:colId xmlns:a16="http://schemas.microsoft.com/office/drawing/2014/main" val="2365913841"/>
                    </a:ext>
                  </a:extLst>
                </a:gridCol>
                <a:gridCol w="641170">
                  <a:extLst>
                    <a:ext uri="{9D8B030D-6E8A-4147-A177-3AD203B41FA5}">
                      <a16:colId xmlns:a16="http://schemas.microsoft.com/office/drawing/2014/main" val="2048485345"/>
                    </a:ext>
                  </a:extLst>
                </a:gridCol>
                <a:gridCol w="651035">
                  <a:extLst>
                    <a:ext uri="{9D8B030D-6E8A-4147-A177-3AD203B41FA5}">
                      <a16:colId xmlns:a16="http://schemas.microsoft.com/office/drawing/2014/main" val="2832414869"/>
                    </a:ext>
                  </a:extLst>
                </a:gridCol>
                <a:gridCol w="650301">
                  <a:extLst>
                    <a:ext uri="{9D8B030D-6E8A-4147-A177-3AD203B41FA5}">
                      <a16:colId xmlns:a16="http://schemas.microsoft.com/office/drawing/2014/main" val="5825999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21288223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2894690481"/>
                    </a:ext>
                  </a:extLst>
                </a:gridCol>
              </a:tblGrid>
              <a:tr h="458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EmployeeNum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ClockInDate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PayrollDate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LaborHedSeq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LaborDtl#LaborDtlSeq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ClockOutTime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LaborDtl#JobNum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LaborDtl#OprSeq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LaborDtl#BurdenHrs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LaborDtl#ScrapReasonCode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LaborDtl#ResourceGrpID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Submit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039724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P2206447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313403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P2205874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17486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857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P2207983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0849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702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P2208602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40355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P2290764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23612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61638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59136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5781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0842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898201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P2208757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31649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6243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7601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5784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P2209830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76245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P2291216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77479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P2205984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61162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P2203112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1696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5556EDA-D0D2-4E84-A2C9-CB5FA34B4FC5}"/>
              </a:ext>
            </a:extLst>
          </p:cNvPr>
          <p:cNvSpPr/>
          <p:nvPr/>
        </p:nvSpPr>
        <p:spPr>
          <a:xfrm>
            <a:off x="2675466" y="2133600"/>
            <a:ext cx="1083733" cy="397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53133-A0A8-4E78-840F-B9B8DCC8A9A4}"/>
              </a:ext>
            </a:extLst>
          </p:cNvPr>
          <p:cNvSpPr txBox="1"/>
          <p:nvPr/>
        </p:nvSpPr>
        <p:spPr>
          <a:xfrm>
            <a:off x="499533" y="1340304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รันเลข</a:t>
            </a:r>
            <a:r>
              <a:rPr lang="en-US" dirty="0" err="1"/>
              <a:t>LaborHed</a:t>
            </a:r>
            <a:r>
              <a:rPr lang="en-US" dirty="0"/>
              <a:t>   </a:t>
            </a:r>
            <a:r>
              <a:rPr lang="th-TH" dirty="0"/>
              <a:t>พร้อมทั้งตรวจความถูกต้อง</a:t>
            </a:r>
          </a:p>
        </p:txBody>
      </p:sp>
    </p:spTree>
    <p:extLst>
      <p:ext uri="{BB962C8B-B14F-4D97-AF65-F5344CB8AC3E}">
        <p14:creationId xmlns:p14="http://schemas.microsoft.com/office/powerpoint/2010/main" val="495500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38E2D-DAC7-40CB-9616-132B780F8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9"/>
          <a:stretch/>
        </p:blipFill>
        <p:spPr>
          <a:xfrm>
            <a:off x="431799" y="346074"/>
            <a:ext cx="10989733" cy="5758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152B94-2F87-4A41-A99C-E5E610B7C792}"/>
              </a:ext>
            </a:extLst>
          </p:cNvPr>
          <p:cNvSpPr/>
          <p:nvPr/>
        </p:nvSpPr>
        <p:spPr>
          <a:xfrm>
            <a:off x="1253068" y="3141134"/>
            <a:ext cx="634999" cy="550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8999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C74AC-E5DB-453F-B2C5-86322930F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1338915" y="1371602"/>
            <a:ext cx="9514169" cy="5113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196FE5-EC8A-4CA5-B499-A6AEAB491445}"/>
              </a:ext>
            </a:extLst>
          </p:cNvPr>
          <p:cNvSpPr txBox="1"/>
          <p:nvPr/>
        </p:nvSpPr>
        <p:spPr>
          <a:xfrm>
            <a:off x="347381" y="561700"/>
            <a:ext cx="858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หน้าจอที่แสดงผล  เมื่อเข้าโปรแกรม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DMT</a:t>
            </a:r>
            <a:endParaRPr kumimoji="0" lang="th-TH" sz="2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444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9F741-A7EB-494F-B08E-CD0DD5FB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577777"/>
            <a:ext cx="4858428" cy="2838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C424C3-D76E-4213-B8F9-D0E08883890D}"/>
              </a:ext>
            </a:extLst>
          </p:cNvPr>
          <p:cNvSpPr/>
          <p:nvPr/>
        </p:nvSpPr>
        <p:spPr>
          <a:xfrm>
            <a:off x="1237573" y="2658533"/>
            <a:ext cx="2885694" cy="651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A4444-A8D7-4334-A4EA-D2640F5C2676}"/>
              </a:ext>
            </a:extLst>
          </p:cNvPr>
          <p:cNvSpPr txBox="1"/>
          <p:nvPr/>
        </p:nvSpPr>
        <p:spPr>
          <a:xfrm>
            <a:off x="1113367" y="575734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กดเลือกเมนู </a:t>
            </a:r>
            <a:r>
              <a:rPr lang="en-US" dirty="0"/>
              <a:t>TE Labor Combined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0776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B6251-4FCC-4FAF-B1AA-7526464C0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"/>
          <a:stretch/>
        </p:blipFill>
        <p:spPr>
          <a:xfrm>
            <a:off x="541866" y="800717"/>
            <a:ext cx="10795001" cy="5794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F86344-C77D-43B6-A23D-9C60CA5C8A5C}"/>
              </a:ext>
            </a:extLst>
          </p:cNvPr>
          <p:cNvSpPr txBox="1"/>
          <p:nvPr/>
        </p:nvSpPr>
        <p:spPr>
          <a:xfrm>
            <a:off x="321981" y="262467"/>
            <a:ext cx="858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หน้าจอที่แสดงผล  เมื่อเข้า</a:t>
            </a:r>
            <a:r>
              <a:rPr lang="th-TH" sz="2400" dirty="0"/>
              <a:t> เมนู </a:t>
            </a:r>
            <a:r>
              <a:rPr lang="en-US" sz="2400" dirty="0"/>
              <a:t>TE Labor Combined</a:t>
            </a:r>
            <a:endParaRPr kumimoji="0" lang="th-TH" sz="2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638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167B2-018D-4E1D-8321-D22E7A5AA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643466" y="1052513"/>
            <a:ext cx="10202333" cy="54837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EB346A-E2EC-4169-93F9-3C462B42626A}"/>
              </a:ext>
            </a:extLst>
          </p:cNvPr>
          <p:cNvSpPr/>
          <p:nvPr/>
        </p:nvSpPr>
        <p:spPr>
          <a:xfrm>
            <a:off x="2294467" y="1270000"/>
            <a:ext cx="1286933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D77A59-9EB0-4656-871E-F8468B0E66F7}"/>
              </a:ext>
            </a:extLst>
          </p:cNvPr>
          <p:cNvSpPr/>
          <p:nvPr/>
        </p:nvSpPr>
        <p:spPr>
          <a:xfrm>
            <a:off x="643466" y="205383"/>
            <a:ext cx="14382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กดเลือก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EACD13DF-BB4D-4480-994B-052066965F6E}"/>
              </a:ext>
            </a:extLst>
          </p:cNvPr>
          <p:cNvSpPr/>
          <p:nvPr/>
        </p:nvSpPr>
        <p:spPr>
          <a:xfrm rot="5400000">
            <a:off x="2128144" y="436135"/>
            <a:ext cx="678658" cy="77158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66273-D0B6-4354-972E-009ED21C4A7B}"/>
              </a:ext>
            </a:extLst>
          </p:cNvPr>
          <p:cNvSpPr txBox="1"/>
          <p:nvPr/>
        </p:nvSpPr>
        <p:spPr>
          <a:xfrm>
            <a:off x="7552266" y="2370666"/>
            <a:ext cx="4284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จะแสดงหน้าต่างที่เลือกไฟล์งานสำหรับ </a:t>
            </a:r>
            <a:r>
              <a:rPr lang="en-US" dirty="0"/>
              <a:t>DMT</a:t>
            </a:r>
            <a:endParaRPr lang="th-TH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3183AAFB-C38F-4BEA-9CA0-E6BE55779E7B}"/>
              </a:ext>
            </a:extLst>
          </p:cNvPr>
          <p:cNvSpPr/>
          <p:nvPr/>
        </p:nvSpPr>
        <p:spPr>
          <a:xfrm>
            <a:off x="6629400" y="2802467"/>
            <a:ext cx="702733" cy="254000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308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F3E7-FE48-424F-8C8E-920A2162C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" b="5062"/>
          <a:stretch/>
        </p:blipFill>
        <p:spPr>
          <a:xfrm>
            <a:off x="499532" y="671513"/>
            <a:ext cx="10346267" cy="55149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2D8CB-9BA1-4975-B868-E9FAD6029CDC}"/>
              </a:ext>
            </a:extLst>
          </p:cNvPr>
          <p:cNvSpPr/>
          <p:nvPr/>
        </p:nvSpPr>
        <p:spPr>
          <a:xfrm>
            <a:off x="5317066" y="3784600"/>
            <a:ext cx="558800" cy="245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F671C-9EDF-4C57-A2B4-EB505A844E38}"/>
              </a:ext>
            </a:extLst>
          </p:cNvPr>
          <p:cNvSpPr/>
          <p:nvPr/>
        </p:nvSpPr>
        <p:spPr>
          <a:xfrm>
            <a:off x="2209799" y="1964267"/>
            <a:ext cx="3539067" cy="245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1289F-4E5F-4607-BD04-354FD5E81BC7}"/>
              </a:ext>
            </a:extLst>
          </p:cNvPr>
          <p:cNvSpPr txBox="1"/>
          <p:nvPr/>
        </p:nvSpPr>
        <p:spPr>
          <a:xfrm>
            <a:off x="6781799" y="2087033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เลือกไฟล์งานที่จะ </a:t>
            </a:r>
            <a:r>
              <a:rPr lang="en-US" dirty="0"/>
              <a:t>DMT  </a:t>
            </a:r>
            <a:r>
              <a:rPr lang="th-TH" dirty="0"/>
              <a:t>แล้วกด </a:t>
            </a:r>
            <a:r>
              <a:rPr lang="en-US" dirty="0"/>
              <a:t>Open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3566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DDFA3AB-186D-4374-90FE-D226E74C0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117828"/>
              </p:ext>
            </p:extLst>
          </p:nvPr>
        </p:nvGraphicFramePr>
        <p:xfrm>
          <a:off x="440267" y="355600"/>
          <a:ext cx="11091334" cy="6266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04733">
                  <a:extLst>
                    <a:ext uri="{9D8B030D-6E8A-4147-A177-3AD203B41FA5}">
                      <a16:colId xmlns:a16="http://schemas.microsoft.com/office/drawing/2014/main" val="108776407"/>
                    </a:ext>
                  </a:extLst>
                </a:gridCol>
                <a:gridCol w="7086601">
                  <a:extLst>
                    <a:ext uri="{9D8B030D-6E8A-4147-A177-3AD203B41FA5}">
                      <a16:colId xmlns:a16="http://schemas.microsoft.com/office/drawing/2014/main" val="1995880623"/>
                    </a:ext>
                  </a:extLst>
                </a:gridCol>
              </a:tblGrid>
              <a:tr h="826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th-TH" sz="2400" dirty="0">
                          <a:solidFill>
                            <a:schemeClr val="tx1"/>
                          </a:solidFill>
                        </a:rPr>
                        <a:t>กระบวนการ (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Process)</a:t>
                      </a:r>
                      <a:endParaRPr lang="en-US" sz="24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JOB-10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Time and Expense</a:t>
                      </a:r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การคีย์เวลาการทำงานของแต่ละ 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42349"/>
                  </a:ext>
                </a:extLst>
              </a:tr>
              <a:tr h="883543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th-TH" sz="2400" dirty="0">
                          <a:solidFill>
                            <a:schemeClr val="tx1"/>
                          </a:solidFill>
                        </a:rPr>
                        <a:t>ข้อมูลที่ต้องใช้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In put)</a:t>
                      </a:r>
                      <a:endParaRPr lang="en-US" sz="2400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ใบสั่งผลิต  เตรียมวัตถุดิบ  ต้ม  บรรจุ  ติดฉลาก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Employee 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การทำงานของ พนักงาน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Resource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 และ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Resource  Group  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ที่ทำงาน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929449"/>
                  </a:ext>
                </a:extLst>
              </a:tr>
              <a:tr h="150755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 ขั้นตอนย่อย 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Sub process)</a:t>
                      </a:r>
                      <a:endParaRPr lang="en-US" sz="2400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th-TH" sz="2400" dirty="0">
                          <a:solidFill>
                            <a:schemeClr val="tx1"/>
                          </a:solidFill>
                        </a:rPr>
                        <a:t>พิมพ์ข้อมูลการ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DMT </a:t>
                      </a:r>
                      <a:r>
                        <a:rPr lang="th-TH" sz="2400" dirty="0">
                          <a:solidFill>
                            <a:schemeClr val="tx1"/>
                          </a:solidFill>
                        </a:rPr>
                        <a:t> เวลาการทำงานให้ถูกต้อง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th-TH" sz="2400" dirty="0">
                          <a:solidFill>
                            <a:schemeClr val="tx1"/>
                          </a:solidFill>
                        </a:rPr>
                        <a:t>ตรวจสอบความถูกต้องของแต่ละ 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Job </a:t>
                      </a:r>
                      <a:r>
                        <a:rPr lang="th-TH" sz="2400" dirty="0">
                          <a:solidFill>
                            <a:schemeClr val="tx1"/>
                          </a:solidFill>
                        </a:rPr>
                        <a:t>ที่คีย์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DMT </a:t>
                      </a:r>
                      <a:r>
                        <a:rPr lang="th-TH" sz="2400" dirty="0">
                          <a:solidFill>
                            <a:schemeClr val="tx1"/>
                          </a:solidFill>
                        </a:rPr>
                        <a:t> เวลาการทำงาน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5564"/>
                  </a:ext>
                </a:extLst>
              </a:tr>
              <a:tr h="10212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4. ความเสี่ยง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Risk)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th-TH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+mn-cs"/>
                        </a:rPr>
                        <a:t>เลข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Employee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 ของพนักงานไม่ถูกต้อง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th-TH" sz="24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+mn-cs"/>
                        </a:rPr>
                        <a:t>เลข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+mn-cs"/>
                        </a:rPr>
                        <a:t>Job 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+mn-cs"/>
                        </a:rPr>
                        <a:t>ไม่ถูกต้อง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th-TH" sz="24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+mn-cs"/>
                        </a:rPr>
                        <a:t>จำนวนการทำงานที่ได้ไม่ถูกต้อง</a:t>
                      </a:r>
                      <a:endParaRPr lang="th-TH" sz="24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344357"/>
                  </a:ext>
                </a:extLst>
              </a:tr>
              <a:tr h="10212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5. จุดควบคุม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Control point)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th-TH" sz="2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+mn-cs"/>
                        </a:rPr>
                        <a:t>เลข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Employee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 ของพนักงาน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th-TH" sz="24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+mn-cs"/>
                        </a:rPr>
                        <a:t>เลข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+mn-cs"/>
                        </a:rPr>
                        <a:t>Job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+mn-cs"/>
                        </a:rPr>
                        <a:t> ที่ถูกต้อง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th-TH" sz="24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+mn-cs"/>
                        </a:rPr>
                        <a:t>จำนวนการทำงานที่ได้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Resource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 และ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Resource  Group  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</a:rPr>
                        <a:t>ที่ทำงาน</a:t>
                      </a:r>
                      <a:endParaRPr lang="th-TH" sz="24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1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B5DA7-0E77-4E51-93B4-AB953BF60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"/>
          <a:stretch/>
        </p:blipFill>
        <p:spPr>
          <a:xfrm>
            <a:off x="575732" y="981087"/>
            <a:ext cx="10380133" cy="5572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59EFE8-66F0-43CC-8F5F-10DBFA88E458}"/>
              </a:ext>
            </a:extLst>
          </p:cNvPr>
          <p:cNvSpPr/>
          <p:nvPr/>
        </p:nvSpPr>
        <p:spPr>
          <a:xfrm>
            <a:off x="10439400" y="3860800"/>
            <a:ext cx="516465" cy="220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0BAC9-7858-4A04-8680-A7761AE4F3F5}"/>
              </a:ext>
            </a:extLst>
          </p:cNvPr>
          <p:cNvSpPr txBox="1"/>
          <p:nvPr/>
        </p:nvSpPr>
        <p:spPr>
          <a:xfrm>
            <a:off x="575731" y="304800"/>
            <a:ext cx="723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ตรวจสอบข้อมูล ให้ถูกต้อง ตามตาราง  เสร็จแล้วกด </a:t>
            </a:r>
            <a:r>
              <a:rPr lang="en-US" dirty="0"/>
              <a:t>Process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20912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8A6C3-9E44-4929-AAF6-E7B6A08A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91"/>
          <a:stretch/>
        </p:blipFill>
        <p:spPr>
          <a:xfrm>
            <a:off x="787399" y="1028535"/>
            <a:ext cx="10320867" cy="55331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B941AD-DD21-46F6-98A9-A2BB9E797061}"/>
              </a:ext>
            </a:extLst>
          </p:cNvPr>
          <p:cNvSpPr/>
          <p:nvPr/>
        </p:nvSpPr>
        <p:spPr>
          <a:xfrm>
            <a:off x="2455333" y="4233333"/>
            <a:ext cx="8652933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9BF12-FDD7-4FB8-8997-D1FFDC8EB0FA}"/>
              </a:ext>
            </a:extLst>
          </p:cNvPr>
          <p:cNvSpPr txBox="1"/>
          <p:nvPr/>
        </p:nvSpPr>
        <p:spPr>
          <a:xfrm>
            <a:off x="880533" y="381000"/>
            <a:ext cx="660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แถบสีเขียวจะขึ้นตอนที่เรากำลัง </a:t>
            </a:r>
            <a:r>
              <a:rPr lang="en-US" dirty="0"/>
              <a:t>DMT </a:t>
            </a:r>
            <a:r>
              <a:rPr lang="th-TH" dirty="0"/>
              <a:t>ข้อมูลเข้าระบบ</a:t>
            </a:r>
          </a:p>
        </p:txBody>
      </p:sp>
    </p:spTree>
    <p:extLst>
      <p:ext uri="{BB962C8B-B14F-4D97-AF65-F5344CB8AC3E}">
        <p14:creationId xmlns:p14="http://schemas.microsoft.com/office/powerpoint/2010/main" val="2064149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4493C-7477-4282-BBA2-22FBE844C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4"/>
          <a:stretch/>
        </p:blipFill>
        <p:spPr>
          <a:xfrm>
            <a:off x="694267" y="1147498"/>
            <a:ext cx="10033000" cy="53718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739AF9-78BC-425F-877F-D31BA96B6AB7}"/>
              </a:ext>
            </a:extLst>
          </p:cNvPr>
          <p:cNvSpPr/>
          <p:nvPr/>
        </p:nvSpPr>
        <p:spPr>
          <a:xfrm>
            <a:off x="5765800" y="4055533"/>
            <a:ext cx="592667" cy="364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FCE7F-5B8E-4648-AE11-93994C3114A0}"/>
              </a:ext>
            </a:extLst>
          </p:cNvPr>
          <p:cNvSpPr txBox="1"/>
          <p:nvPr/>
        </p:nvSpPr>
        <p:spPr>
          <a:xfrm>
            <a:off x="5638800" y="4419600"/>
            <a:ext cx="318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DMT </a:t>
            </a:r>
            <a:r>
              <a:rPr lang="th-TH" dirty="0"/>
              <a:t>เสร็จแล้วกด </a:t>
            </a:r>
            <a:r>
              <a:rPr lang="en-US" dirty="0"/>
              <a:t>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5372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2A1FA-CEB4-4AEC-BF49-A0D05BDB3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1"/>
          <a:stretch/>
        </p:blipFill>
        <p:spPr>
          <a:xfrm>
            <a:off x="1007532" y="816886"/>
            <a:ext cx="10422467" cy="56093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B8F636-C066-4DC5-88AB-44FC276473EE}"/>
              </a:ext>
            </a:extLst>
          </p:cNvPr>
          <p:cNvSpPr/>
          <p:nvPr/>
        </p:nvSpPr>
        <p:spPr>
          <a:xfrm>
            <a:off x="10922000" y="1092200"/>
            <a:ext cx="507999" cy="296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680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9490" b="17123"/>
          <a:stretch/>
        </p:blipFill>
        <p:spPr>
          <a:xfrm>
            <a:off x="538651" y="1493361"/>
            <a:ext cx="6265560" cy="4824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347" y="2816455"/>
            <a:ext cx="2272938" cy="733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361298" y="265034"/>
            <a:ext cx="1162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แบบที่ 1  กรณีที่จำนวนคนทำงานใน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Job </a:t>
            </a:r>
            <a:r>
              <a:rPr lang="th-TH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นั้นๆ มีน้อย ทำการคีย์เองทีละคน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73461" y="3288414"/>
            <a:ext cx="49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Time And Expense Entry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6996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172"/>
          <a:stretch/>
        </p:blipFill>
        <p:spPr>
          <a:xfrm>
            <a:off x="305047" y="2831263"/>
            <a:ext cx="11715867" cy="30860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047" y="9681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Time And Expense Entry</a:t>
            </a:r>
            <a:endParaRPr lang="th-TH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92166" y="3710152"/>
            <a:ext cx="3300248" cy="430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839311" y="224921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คีย์รหัสคนรายงานผล</a:t>
            </a:r>
          </a:p>
        </p:txBody>
      </p:sp>
    </p:spTree>
    <p:extLst>
      <p:ext uri="{BB962C8B-B14F-4D97-AF65-F5344CB8AC3E}">
        <p14:creationId xmlns:p14="http://schemas.microsoft.com/office/powerpoint/2010/main" val="18382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130"/>
          <a:stretch/>
        </p:blipFill>
        <p:spPr>
          <a:xfrm>
            <a:off x="293424" y="2543504"/>
            <a:ext cx="11720598" cy="30900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9698" y="2795752"/>
            <a:ext cx="315310" cy="2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515008" y="872359"/>
            <a:ext cx="755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                    </a:t>
            </a:r>
            <a:r>
              <a:rPr lang="en-US" dirty="0"/>
              <a:t>New Time Detail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76" y="715690"/>
            <a:ext cx="509917" cy="67988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781337" y="931809"/>
            <a:ext cx="430924" cy="24764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817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7155"/>
          <a:stretch/>
        </p:blipFill>
        <p:spPr>
          <a:xfrm>
            <a:off x="130080" y="1103587"/>
            <a:ext cx="11908715" cy="55494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080" y="337479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</a:t>
            </a:r>
            <a:r>
              <a:rPr lang="en-US" dirty="0"/>
              <a:t> </a:t>
            </a:r>
            <a:r>
              <a:rPr lang="th-TH" dirty="0"/>
              <a:t>เมื่อคลิก </a:t>
            </a:r>
            <a:r>
              <a:rPr lang="en-US" dirty="0"/>
              <a:t>New Time Detail</a:t>
            </a:r>
            <a:endParaRPr lang="th-TH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9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964"/>
          <a:stretch/>
        </p:blipFill>
        <p:spPr>
          <a:xfrm>
            <a:off x="363205" y="1169478"/>
            <a:ext cx="11355829" cy="53679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1559" y="3153103"/>
            <a:ext cx="1587062" cy="315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630621" y="504497"/>
            <a:ext cx="5496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ใส่เลข </a:t>
            </a:r>
            <a:r>
              <a:rPr lang="en-US" dirty="0"/>
              <a:t>Job   </a:t>
            </a:r>
            <a:r>
              <a:rPr lang="th-TH" dirty="0"/>
              <a:t>แล้วกด  </a:t>
            </a:r>
            <a:r>
              <a:rPr lang="en-US" dirty="0"/>
              <a:t>Tab </a:t>
            </a:r>
            <a:r>
              <a:rPr lang="th-TH" dirty="0"/>
              <a:t>บนคีย์บอร์ด</a:t>
            </a:r>
          </a:p>
        </p:txBody>
      </p:sp>
    </p:spTree>
    <p:extLst>
      <p:ext uri="{BB962C8B-B14F-4D97-AF65-F5344CB8AC3E}">
        <p14:creationId xmlns:p14="http://schemas.microsoft.com/office/powerpoint/2010/main" val="205162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8240" b="57944"/>
          <a:stretch/>
        </p:blipFill>
        <p:spPr>
          <a:xfrm>
            <a:off x="246826" y="252341"/>
            <a:ext cx="7148890" cy="2738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5562" b="51549"/>
          <a:stretch/>
        </p:blipFill>
        <p:spPr>
          <a:xfrm>
            <a:off x="246826" y="3396597"/>
            <a:ext cx="7152801" cy="30252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36579" y="2312276"/>
            <a:ext cx="756745" cy="315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4603532" y="5370786"/>
            <a:ext cx="725214" cy="29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7809186" y="2990626"/>
            <a:ext cx="307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คลิกเลือกตามกรอบสีแดง</a:t>
            </a:r>
          </a:p>
        </p:txBody>
      </p:sp>
    </p:spTree>
    <p:extLst>
      <p:ext uri="{BB962C8B-B14F-4D97-AF65-F5344CB8AC3E}">
        <p14:creationId xmlns:p14="http://schemas.microsoft.com/office/powerpoint/2010/main" val="209464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0923" b="16439"/>
          <a:stretch/>
        </p:blipFill>
        <p:spPr>
          <a:xfrm>
            <a:off x="104978" y="523561"/>
            <a:ext cx="8683653" cy="59087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70483" y="4445877"/>
            <a:ext cx="3121572" cy="1891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986455" y="2743200"/>
            <a:ext cx="4477407" cy="357352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9053786" y="3323788"/>
            <a:ext cx="28672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เมื่อเลือกข้อมูลครบ ข้อมูลที่อยู่ในกรอบสีแดง ที่ผูกไว้จะเด้งขึ้นมาอัตโนมัติ</a:t>
            </a:r>
          </a:p>
          <a:p>
            <a:endParaRPr lang="th-TH" dirty="0"/>
          </a:p>
          <a:p>
            <a:r>
              <a:rPr lang="th-TH" dirty="0"/>
              <a:t>แต่กรณีที่ใช้ </a:t>
            </a:r>
            <a:r>
              <a:rPr lang="en-US" dirty="0"/>
              <a:t>Resource </a:t>
            </a:r>
            <a:r>
              <a:rPr lang="th-TH" dirty="0"/>
              <a:t>ไม่ตรง สามารถคลิกเลือให้ตรงกับที่เราใช้งานได้</a:t>
            </a:r>
          </a:p>
        </p:txBody>
      </p:sp>
    </p:spTree>
    <p:extLst>
      <p:ext uri="{BB962C8B-B14F-4D97-AF65-F5344CB8AC3E}">
        <p14:creationId xmlns:p14="http://schemas.microsoft.com/office/powerpoint/2010/main" val="418892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1248</Words>
  <Application>Microsoft Office PowerPoint</Application>
  <PresentationFormat>Widescreen</PresentationFormat>
  <Paragraphs>891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JasmineUPC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Sirikanda Nakjakha</dc:creator>
  <cp:lastModifiedBy>Sirikanda Nakjakha</cp:lastModifiedBy>
  <cp:revision>9</cp:revision>
  <dcterms:created xsi:type="dcterms:W3CDTF">2025-09-04T03:41:40Z</dcterms:created>
  <dcterms:modified xsi:type="dcterms:W3CDTF">2025-10-19T09:03:31Z</dcterms:modified>
</cp:coreProperties>
</file>